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" roundtripDataSignature="AMtx7mgKMs8jvx5rTnyN7DU5/P1KHwabQ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4" Type="http://schemas.openxmlformats.org/officeDocument/2006/relationships/notesMaster" Target="notesMasters/notes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33150" y="744475"/>
            <a:ext cx="4532000" cy="37224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Google Shape;14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Google Shape;84;p1"/>
          <p:cNvGrpSpPr/>
          <p:nvPr/>
        </p:nvGrpSpPr>
        <p:grpSpPr>
          <a:xfrm>
            <a:off x="1036917" y="188259"/>
            <a:ext cx="9129059" cy="5025982"/>
            <a:chOff x="0" y="0"/>
            <a:chExt cx="9129059" cy="5025982"/>
          </a:xfrm>
        </p:grpSpPr>
        <p:sp>
          <p:nvSpPr>
            <p:cNvPr id="85" name="Google Shape;85;p1"/>
            <p:cNvSpPr/>
            <p:nvPr/>
          </p:nvSpPr>
          <p:spPr>
            <a:xfrm>
              <a:off x="3701716" y="0"/>
              <a:ext cx="1725625" cy="960814"/>
            </a:xfrm>
            <a:prstGeom prst="trapezoid">
              <a:avLst>
                <a:gd name="adj" fmla="val 89800"/>
              </a:avLst>
            </a:prstGeom>
            <a:solidFill>
              <a:srgbClr val="FFFF00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6;p1"/>
            <p:cNvSpPr txBox="1"/>
            <p:nvPr/>
          </p:nvSpPr>
          <p:spPr>
            <a:xfrm>
              <a:off x="3701716" y="0"/>
              <a:ext cx="1725625" cy="96081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775" tIns="17775" rIns="17775" bIns="177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400"/>
                <a:buFont typeface="Calibri"/>
                <a:buNone/>
              </a:pPr>
              <a:r>
                <a:rPr lang="en-GB" sz="1400" b="1" i="0" u="sng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Specific</a:t>
              </a:r>
              <a:r>
                <a:rPr lang="en-GB" sz="1200" b="1" i="0" u="sng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/>
            </a:p>
            <a:p>
              <a:pPr marL="0" marR="0" lvl="0" indent="0" algn="ctr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Calibri"/>
                <a:buNone/>
              </a:pPr>
              <a:r>
                <a:rPr lang="en-GB" sz="1200" b="1" i="0" u="sng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(ALP)</a:t>
              </a:r>
              <a:endParaRPr/>
            </a:p>
          </p:txBody>
        </p:sp>
        <p:sp>
          <p:nvSpPr>
            <p:cNvPr id="87" name="Google Shape;87;p1"/>
            <p:cNvSpPr/>
            <p:nvPr/>
          </p:nvSpPr>
          <p:spPr>
            <a:xfrm>
              <a:off x="1977588" y="960814"/>
              <a:ext cx="5173881" cy="1857673"/>
            </a:xfrm>
            <a:prstGeom prst="trapezoid">
              <a:avLst>
                <a:gd name="adj" fmla="val 89800"/>
              </a:avLst>
            </a:prstGeom>
            <a:solidFill>
              <a:srgbClr val="FFC000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1"/>
            <p:cNvSpPr txBox="1"/>
            <p:nvPr/>
          </p:nvSpPr>
          <p:spPr>
            <a:xfrm>
              <a:off x="2883018" y="960814"/>
              <a:ext cx="3363022" cy="185767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950" tIns="13950" rIns="13950" bIns="139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50"/>
                <a:buFont typeface="Calibri"/>
                <a:buNone/>
              </a:pPr>
              <a:r>
                <a:rPr lang="en-GB" sz="1050" b="1" i="0" u="sng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Targeted  </a:t>
              </a:r>
              <a:endParaRPr/>
            </a:p>
            <a:p>
              <a:pPr marL="0" marR="0" lvl="0" indent="0" algn="ctr" rtl="0">
                <a:lnSpc>
                  <a:spcPct val="90000"/>
                </a:lnSpc>
                <a:spcBef>
                  <a:spcPts val="368"/>
                </a:spcBef>
                <a:spcAft>
                  <a:spcPts val="0"/>
                </a:spcAft>
                <a:buClr>
                  <a:schemeClr val="lt1"/>
                </a:buClr>
                <a:buSzPts val="1050"/>
                <a:buFont typeface="Calibri"/>
                <a:buNone/>
              </a:pPr>
              <a:r>
                <a:rPr lang="en-GB" sz="1050" b="1" i="0" u="sng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Child is making progress in some , </a:t>
              </a:r>
              <a:endParaRPr/>
            </a:p>
            <a:p>
              <a:pPr marL="0" marR="0" lvl="0" indent="0" algn="ctr" rtl="0">
                <a:lnSpc>
                  <a:spcPct val="90000"/>
                </a:lnSpc>
                <a:spcBef>
                  <a:spcPts val="368"/>
                </a:spcBef>
                <a:spcAft>
                  <a:spcPts val="0"/>
                </a:spcAft>
                <a:buClr>
                  <a:schemeClr val="lt1"/>
                </a:buClr>
                <a:buSzPts val="1050"/>
                <a:buFont typeface="Calibri"/>
                <a:buNone/>
              </a:pPr>
              <a:r>
                <a:rPr lang="en-GB" sz="1050" b="1" i="0" u="sng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but not all areas</a:t>
              </a:r>
              <a:r>
                <a:rPr lang="en-GB" sz="1300" b="1" i="0" u="sng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.</a:t>
              </a:r>
              <a:endParaRPr/>
            </a:p>
            <a:p>
              <a:pPr marL="0" marR="0" lvl="0" indent="0" algn="ctr" rtl="0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Calibri"/>
                <a:buNone/>
              </a:pPr>
              <a:r>
                <a:rPr lang="en-GB" sz="12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There are identified barriers to learning in at least two of the following: numeracy, literacy, social communication, speech and language, emotional well-being, fine motor skills, gross motor skills. Class teacher would usually be responsible for monitoring targeted interventions </a:t>
              </a:r>
              <a:endPara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9" name="Google Shape;89;p1"/>
            <p:cNvSpPr/>
            <p:nvPr/>
          </p:nvSpPr>
          <p:spPr>
            <a:xfrm>
              <a:off x="0" y="2761482"/>
              <a:ext cx="9129059" cy="2264500"/>
            </a:xfrm>
            <a:prstGeom prst="trapezoid">
              <a:avLst>
                <a:gd name="adj" fmla="val 89800"/>
              </a:avLst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1"/>
            <p:cNvSpPr txBox="1"/>
            <p:nvPr/>
          </p:nvSpPr>
          <p:spPr>
            <a:xfrm>
              <a:off x="1597585" y="2761482"/>
              <a:ext cx="5933888" cy="2264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950" tIns="13950" rIns="13950" bIns="139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50"/>
                <a:buFont typeface="Calibri"/>
                <a:buNone/>
              </a:pPr>
              <a:r>
                <a:rPr lang="en-GB" sz="1050" b="1" i="0" u="sng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Universal Plus</a:t>
              </a:r>
              <a:endParaRPr/>
            </a:p>
            <a:p>
              <a:pPr marL="0" marR="0" lvl="0" indent="0" algn="ctr" rtl="0">
                <a:lnSpc>
                  <a:spcPct val="90000"/>
                </a:lnSpc>
                <a:spcBef>
                  <a:spcPts val="368"/>
                </a:spcBef>
                <a:spcAft>
                  <a:spcPts val="0"/>
                </a:spcAft>
                <a:buClr>
                  <a:schemeClr val="lt1"/>
                </a:buClr>
                <a:buSzPts val="1050"/>
                <a:buFont typeface="Calibri"/>
                <a:buNone/>
              </a:pPr>
              <a:r>
                <a:rPr lang="en-GB" sz="1050" b="1" i="0" u="sng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Child is making progress in the classroom but has identified barriers to learning which require ‘reasonable adjustments’</a:t>
              </a:r>
              <a:endParaRPr/>
            </a:p>
            <a:p>
              <a:pPr marL="0" marR="0" lvl="0" indent="0" algn="ctr" rtl="0">
                <a:lnSpc>
                  <a:spcPct val="90000"/>
                </a:lnSpc>
                <a:spcBef>
                  <a:spcPts val="368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Calibri"/>
                <a:buNone/>
              </a:pPr>
              <a:r>
                <a:rPr lang="en-GB" sz="12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Adjusted daily transition arrangements/routines, Increased communication with parents/ carers, Small group work, Social stories, Seating arrangements, Forward planning,  Pre-teaching, </a:t>
              </a:r>
              <a:r>
                <a:rPr lang="en-GB" sz="12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Visual Timetable, Numeracy and Literacy Intervention, social Skills/ CoMIT Groups,  ELSA Support, SPLD and SLT Advice, Thrive , Chunking work, Individual timetable</a:t>
              </a:r>
              <a:endPara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91" name="Google Shape;91;p1"/>
          <p:cNvSpPr/>
          <p:nvPr/>
        </p:nvSpPr>
        <p:spPr>
          <a:xfrm>
            <a:off x="1036916" y="4774598"/>
            <a:ext cx="9129059" cy="1827909"/>
          </a:xfrm>
          <a:prstGeom prst="roundRect">
            <a:avLst>
              <a:gd name="adj" fmla="val 16667"/>
            </a:avLst>
          </a:prstGeom>
          <a:solidFill>
            <a:srgbClr val="92D050"/>
          </a:solidFill>
          <a:ln w="12700" cap="flat" cmpd="sng">
            <a:solidFill>
              <a:srgbClr val="92D05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Universal Provision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Every class &amp; every child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High quality inclusive teaching, which includes ‘catch up’ activities  and differentiation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Scaffolding, Models, Pupil voice &amp; groups, Target setting, Assessment &amp; tracking, Diversity stories, Celebration Assemblies, Positive relationships, Pupil progress, IT Access, Step Back Approach, Catch up programmes, Whole school health &amp; well-being approach, Restorative Practice, Pupil Voice, Quiet area in classroom, Well-being basket with fidget toys, Pupil learning progress reviews, Whole school approach to emotional well-being, Reducing barriers to learning matrix, Learning environment , Pupil progress meetings,  Concrete resources around the curriculum, Access to additional adults.</a:t>
            </a:r>
            <a:endParaRPr/>
          </a:p>
        </p:txBody>
      </p:sp>
      <p:sp>
        <p:nvSpPr>
          <p:cNvPr id="92" name="Google Shape;92;p1"/>
          <p:cNvSpPr/>
          <p:nvPr/>
        </p:nvSpPr>
        <p:spPr>
          <a:xfrm>
            <a:off x="9009529" y="26894"/>
            <a:ext cx="2332579" cy="1237822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127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IDP – School Led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IDP – LA Led (LAC, PRU, Out of County…)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IDP is written, reviewed and monitored by relevant lead </a:t>
            </a:r>
            <a:endParaRPr/>
          </a:p>
        </p:txBody>
      </p:sp>
      <p:sp>
        <p:nvSpPr>
          <p:cNvPr id="93" name="Google Shape;93;p1"/>
          <p:cNvSpPr/>
          <p:nvPr/>
        </p:nvSpPr>
        <p:spPr>
          <a:xfrm>
            <a:off x="9249463" y="1571093"/>
            <a:ext cx="2235815" cy="1344706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12700" cap="flat" cmpd="sng">
            <a:solidFill>
              <a:srgbClr val="FFC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OPP - records intervention (individual and/or group)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Targeted interventions are monitored and tracked on EDUKEY and the impact recorded</a:t>
            </a:r>
            <a:endParaRPr/>
          </a:p>
        </p:txBody>
      </p:sp>
      <p:sp>
        <p:nvSpPr>
          <p:cNvPr id="94" name="Google Shape;94;p1"/>
          <p:cNvSpPr/>
          <p:nvPr/>
        </p:nvSpPr>
        <p:spPr>
          <a:xfrm>
            <a:off x="9574861" y="3531566"/>
            <a:ext cx="2332579" cy="1361263"/>
          </a:xfrm>
          <a:prstGeom prst="roundRect">
            <a:avLst>
              <a:gd name="adj" fmla="val 16667"/>
            </a:avLst>
          </a:prstGeom>
          <a:solidFill>
            <a:srgbClr val="8DA9DB"/>
          </a:solidFill>
          <a:ln w="12700" cap="flat" cmpd="sng">
            <a:solidFill>
              <a:srgbClr val="9CC2E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OPP record s the reasonable adjustment e.g. HI pupil requires seating at the front of the classroom, a student with SpLD requires additional time /adapted worksheets etc. 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"/>
          <p:cNvSpPr/>
          <p:nvPr/>
        </p:nvSpPr>
        <p:spPr>
          <a:xfrm>
            <a:off x="8542279" y="301324"/>
            <a:ext cx="629793" cy="4847042"/>
          </a:xfrm>
          <a:prstGeom prst="upDownArrow">
            <a:avLst>
              <a:gd name="adj1" fmla="val 50000"/>
              <a:gd name="adj2" fmla="val 50000"/>
            </a:avLst>
          </a:prstGeom>
          <a:solidFill>
            <a:srgbClr val="8DA9DB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1"/>
          <p:cNvSpPr txBox="1"/>
          <p:nvPr/>
        </p:nvSpPr>
        <p:spPr>
          <a:xfrm rot="-5400000">
            <a:off x="6591099" y="2567373"/>
            <a:ext cx="4532145" cy="314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Identification of ALN</a:t>
            </a:r>
            <a:endParaRPr/>
          </a:p>
        </p:txBody>
      </p:sp>
      <p:sp>
        <p:nvSpPr>
          <p:cNvPr id="97" name="Google Shape;97;p1"/>
          <p:cNvSpPr/>
          <p:nvPr/>
        </p:nvSpPr>
        <p:spPr>
          <a:xfrm>
            <a:off x="687977" y="3271101"/>
            <a:ext cx="11268892" cy="3408373"/>
          </a:xfrm>
          <a:prstGeom prst="rect">
            <a:avLst/>
          </a:prstGeom>
          <a:noFill/>
          <a:ln w="57150" cap="flat" cmpd="sng">
            <a:solidFill>
              <a:srgbClr val="31538F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8" name="Google Shape;98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367370" y="5359920"/>
            <a:ext cx="1432622" cy="103726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9" name="Google Shape;99;p1"/>
          <p:cNvCxnSpPr/>
          <p:nvPr/>
        </p:nvCxnSpPr>
        <p:spPr>
          <a:xfrm rot="10800000" flipH="1">
            <a:off x="5806911" y="857839"/>
            <a:ext cx="3129699" cy="245097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00" name="Google Shape;100;p1"/>
          <p:cNvCxnSpPr/>
          <p:nvPr/>
        </p:nvCxnSpPr>
        <p:spPr>
          <a:xfrm rot="10800000" flipH="1">
            <a:off x="7547751" y="1772516"/>
            <a:ext cx="1989055" cy="823117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01" name="Google Shape;101;p1"/>
          <p:cNvCxnSpPr/>
          <p:nvPr/>
        </p:nvCxnSpPr>
        <p:spPr>
          <a:xfrm rot="10800000" flipH="1">
            <a:off x="8398729" y="3998337"/>
            <a:ext cx="1032037" cy="862168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102" name="Google Shape;102;p1"/>
          <p:cNvSpPr txBox="1"/>
          <p:nvPr/>
        </p:nvSpPr>
        <p:spPr>
          <a:xfrm>
            <a:off x="263154" y="148330"/>
            <a:ext cx="4176073" cy="1015663"/>
          </a:xfrm>
          <a:prstGeom prst="rect">
            <a:avLst/>
          </a:prstGeom>
          <a:solidFill>
            <a:srgbClr val="F2F2F2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Magor CiW School Graduated Response to Meeting the </a:t>
            </a:r>
            <a:r>
              <a:rPr lang="en-GB" sz="2000" b="1" i="0" u="sng" strike="noStrike" cap="none">
                <a:solidFill>
                  <a:schemeClr val="dk1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Learning Needs </a:t>
            </a:r>
            <a:r>
              <a:rPr lang="en-GB" sz="2000" b="1" i="0" u="none" strike="noStrike" cap="none">
                <a:solidFill>
                  <a:schemeClr val="dk1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of Children</a:t>
            </a:r>
            <a:endParaRPr/>
          </a:p>
        </p:txBody>
      </p:sp>
      <p:sp>
        <p:nvSpPr>
          <p:cNvPr id="103" name="Google Shape;103;p1"/>
          <p:cNvSpPr txBox="1"/>
          <p:nvPr/>
        </p:nvSpPr>
        <p:spPr>
          <a:xfrm>
            <a:off x="924267" y="1371161"/>
            <a:ext cx="2203514" cy="138499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Child /YP has Statement of SEN or SAPRA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Child/ YP has not made progress through the graduated response and barriers to learning are persistent and pervasive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Provision is additional to &amp; different from that made generally for others. </a:t>
            </a:r>
            <a:endParaRPr/>
          </a:p>
        </p:txBody>
      </p:sp>
      <p:cxnSp>
        <p:nvCxnSpPr>
          <p:cNvPr id="104" name="Google Shape;104;p1"/>
          <p:cNvCxnSpPr/>
          <p:nvPr/>
        </p:nvCxnSpPr>
        <p:spPr>
          <a:xfrm flipH="1">
            <a:off x="3294626" y="838216"/>
            <a:ext cx="2337815" cy="102989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9" name="Google Shape;109;p2"/>
          <p:cNvGrpSpPr/>
          <p:nvPr/>
        </p:nvGrpSpPr>
        <p:grpSpPr>
          <a:xfrm>
            <a:off x="1036917" y="188260"/>
            <a:ext cx="9129059" cy="4620945"/>
            <a:chOff x="0" y="0"/>
            <a:chExt cx="9129059" cy="4620945"/>
          </a:xfrm>
        </p:grpSpPr>
        <p:sp>
          <p:nvSpPr>
            <p:cNvPr id="110" name="Google Shape;110;p2"/>
            <p:cNvSpPr/>
            <p:nvPr/>
          </p:nvSpPr>
          <p:spPr>
            <a:xfrm>
              <a:off x="3701716" y="0"/>
              <a:ext cx="1725625" cy="883173"/>
            </a:xfrm>
            <a:prstGeom prst="trapezoid">
              <a:avLst>
                <a:gd name="adj" fmla="val 97695"/>
              </a:avLst>
            </a:prstGeom>
            <a:solidFill>
              <a:srgbClr val="FFFF00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2"/>
            <p:cNvSpPr txBox="1"/>
            <p:nvPr/>
          </p:nvSpPr>
          <p:spPr>
            <a:xfrm>
              <a:off x="3701716" y="0"/>
              <a:ext cx="1725625" cy="88317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775" tIns="17775" rIns="17775" bIns="177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400"/>
                <a:buFont typeface="Calibri"/>
                <a:buNone/>
              </a:pPr>
              <a:r>
                <a:rPr lang="en-GB" sz="1400" b="1" i="0" u="sng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Specific</a:t>
              </a:r>
              <a:r>
                <a:rPr lang="en-GB" sz="1200" b="1" i="0" u="sng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/>
            </a:p>
            <a:p>
              <a:pPr marL="0" marR="0" lvl="0" indent="0" algn="ctr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Calibri"/>
                <a:buNone/>
              </a:pPr>
              <a:r>
                <a:rPr lang="en-GB" sz="1200" b="1" i="0" u="sng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(ALP)</a:t>
              </a:r>
              <a:endParaRPr/>
            </a:p>
          </p:txBody>
        </p:sp>
        <p:sp>
          <p:nvSpPr>
            <p:cNvPr id="112" name="Google Shape;112;p2"/>
            <p:cNvSpPr/>
            <p:nvPr/>
          </p:nvSpPr>
          <p:spPr>
            <a:xfrm>
              <a:off x="1977588" y="883173"/>
              <a:ext cx="5173881" cy="1707559"/>
            </a:xfrm>
            <a:prstGeom prst="trapezoid">
              <a:avLst>
                <a:gd name="adj" fmla="val 97695"/>
              </a:avLst>
            </a:prstGeom>
            <a:solidFill>
              <a:srgbClr val="FFC000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2"/>
            <p:cNvSpPr txBox="1"/>
            <p:nvPr/>
          </p:nvSpPr>
          <p:spPr>
            <a:xfrm>
              <a:off x="2883018" y="883173"/>
              <a:ext cx="3363022" cy="17075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950" tIns="13950" rIns="13950" bIns="139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50"/>
                <a:buFont typeface="Calibri"/>
                <a:buNone/>
              </a:pPr>
              <a:r>
                <a:rPr lang="en-GB" sz="1050" b="1" i="0" u="sng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Targeted </a:t>
              </a:r>
              <a:endParaRPr/>
            </a:p>
            <a:p>
              <a:pPr marL="0" marR="0" lvl="0" indent="0" algn="ctr" rtl="0">
                <a:lnSpc>
                  <a:spcPct val="90000"/>
                </a:lnSpc>
                <a:spcBef>
                  <a:spcPts val="368"/>
                </a:spcBef>
                <a:spcAft>
                  <a:spcPts val="0"/>
                </a:spcAft>
                <a:buClr>
                  <a:schemeClr val="lt1"/>
                </a:buClr>
                <a:buSzPts val="1050"/>
                <a:buFont typeface="Calibri"/>
                <a:buNone/>
              </a:pPr>
              <a:r>
                <a:rPr lang="en-GB" sz="1050" b="1" i="0" u="sng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Support beyond the classroom </a:t>
              </a:r>
              <a:endParaRPr/>
            </a:p>
            <a:p>
              <a:pPr marL="0" marR="0" lvl="0" indent="0" algn="ctr" rtl="0">
                <a:lnSpc>
                  <a:spcPct val="90000"/>
                </a:lnSpc>
                <a:spcBef>
                  <a:spcPts val="368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Calibri"/>
                <a:buNone/>
              </a:pPr>
              <a:r>
                <a:rPr lang="en-GB" sz="12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Interventions aimed at specific identified needs for example Thrive and Elsa. Use of safe space inside and outside. A OPP may be used at this point.</a:t>
              </a:r>
              <a:endParaRPr/>
            </a:p>
          </p:txBody>
        </p:sp>
        <p:sp>
          <p:nvSpPr>
            <p:cNvPr id="114" name="Google Shape;114;p2"/>
            <p:cNvSpPr/>
            <p:nvPr/>
          </p:nvSpPr>
          <p:spPr>
            <a:xfrm>
              <a:off x="0" y="2539433"/>
              <a:ext cx="9129059" cy="2081512"/>
            </a:xfrm>
            <a:prstGeom prst="trapezoid">
              <a:avLst>
                <a:gd name="adj" fmla="val 97695"/>
              </a:avLst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15;p2"/>
            <p:cNvSpPr txBox="1"/>
            <p:nvPr/>
          </p:nvSpPr>
          <p:spPr>
            <a:xfrm>
              <a:off x="1597585" y="2539433"/>
              <a:ext cx="5933888" cy="20815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950" tIns="13950" rIns="13950" bIns="139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50"/>
                <a:buFont typeface="Calibri"/>
                <a:buNone/>
              </a:pPr>
              <a:r>
                <a:rPr lang="en-GB" sz="1050" b="1" i="0" u="sng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Universal Plus</a:t>
              </a:r>
              <a:endParaRPr/>
            </a:p>
            <a:p>
              <a:pPr marL="0" marR="0" lvl="0" indent="0" algn="ctr" rtl="0">
                <a:lnSpc>
                  <a:spcPct val="90000"/>
                </a:lnSpc>
                <a:spcBef>
                  <a:spcPts val="368"/>
                </a:spcBef>
                <a:spcAft>
                  <a:spcPts val="0"/>
                </a:spcAft>
                <a:buClr>
                  <a:schemeClr val="lt1"/>
                </a:buClr>
                <a:buSzPts val="1050"/>
                <a:buFont typeface="Calibri"/>
                <a:buNone/>
              </a:pPr>
              <a:r>
                <a:rPr lang="en-GB" sz="1050" b="1" i="0" u="sng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In class adjustments</a:t>
              </a:r>
              <a:endParaRPr/>
            </a:p>
            <a:p>
              <a:pPr marL="0" marR="0" lvl="0" indent="0" algn="ctr" rtl="0">
                <a:lnSpc>
                  <a:spcPct val="90000"/>
                </a:lnSpc>
                <a:spcBef>
                  <a:spcPts val="368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Calibri"/>
                <a:buNone/>
              </a:pPr>
              <a:r>
                <a:rPr lang="en-GB" sz="12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Adjusted daily transition arrangements/routines, Increased communication with parents/ carers, Own fidgets, Access to Thrive and Elsa room, Alternative work station, Access to quiet area / additional area outside the classroom, Movement breaks, Time out</a:t>
              </a:r>
              <a:endParaRPr/>
            </a:p>
          </p:txBody>
        </p:sp>
      </p:grpSp>
      <p:sp>
        <p:nvSpPr>
          <p:cNvPr id="116" name="Google Shape;116;p2"/>
          <p:cNvSpPr/>
          <p:nvPr/>
        </p:nvSpPr>
        <p:spPr>
          <a:xfrm>
            <a:off x="1036916" y="4774598"/>
            <a:ext cx="9129059" cy="1827909"/>
          </a:xfrm>
          <a:prstGeom prst="roundRect">
            <a:avLst>
              <a:gd name="adj" fmla="val 16667"/>
            </a:avLst>
          </a:prstGeom>
          <a:solidFill>
            <a:srgbClr val="92D050"/>
          </a:solidFill>
          <a:ln w="12700" cap="flat" cmpd="sng">
            <a:solidFill>
              <a:srgbClr val="92D05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Universal Provision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Every class &amp; every child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Daily check-ins, Access to worry monster story, Positive affirmations, calming environment and décor, Celebations – Praise and self esteem building, Outdoor learning including forest schools and gardening, Whole calss thrive action plan, daily meditation an reflection, regular communication with prents through see-saw and google classroom, classroom calm area/safe space, ccclassroom reflection area, calm box / well-being basket with fidget toys, playful learning, sensory activities, X2 PE sessions per week, PASS survey , Individual learer profiles, Celebreation assembly , Pupil progress meetings, Attendance monitoring.</a:t>
            </a:r>
            <a:endParaRPr/>
          </a:p>
        </p:txBody>
      </p:sp>
      <p:sp>
        <p:nvSpPr>
          <p:cNvPr id="117" name="Google Shape;117;p2"/>
          <p:cNvSpPr/>
          <p:nvPr/>
        </p:nvSpPr>
        <p:spPr>
          <a:xfrm>
            <a:off x="9086922" y="219305"/>
            <a:ext cx="2739844" cy="197714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127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Specialist support and interventions  supported by external professionals such as  Early Help Panel, ISCAN,  SPACE, Building stronger families, ACORN , PLAY therapy, OASIS, School nurse, Health professionals, CAMHS</a:t>
            </a:r>
            <a:endParaRPr/>
          </a:p>
        </p:txBody>
      </p:sp>
      <p:pic>
        <p:nvPicPr>
          <p:cNvPr id="118" name="Google Shape;118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367370" y="5359920"/>
            <a:ext cx="1432622" cy="103726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9" name="Google Shape;119;p2"/>
          <p:cNvCxnSpPr/>
          <p:nvPr/>
        </p:nvCxnSpPr>
        <p:spPr>
          <a:xfrm rot="10800000" flipH="1">
            <a:off x="5794832" y="612743"/>
            <a:ext cx="3129699" cy="245097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120" name="Google Shape;120;p2"/>
          <p:cNvSpPr txBox="1"/>
          <p:nvPr/>
        </p:nvSpPr>
        <p:spPr>
          <a:xfrm>
            <a:off x="365234" y="104911"/>
            <a:ext cx="2962500" cy="1477500"/>
          </a:xfrm>
          <a:prstGeom prst="rect">
            <a:avLst/>
          </a:prstGeom>
          <a:solidFill>
            <a:srgbClr val="F2F2F2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Magor CiW School Graduated Response to Meeting the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u="sng">
                <a:solidFill>
                  <a:schemeClr val="dk1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W</a:t>
            </a:r>
            <a:r>
              <a:rPr lang="en-GB" sz="1800" b="1" i="0" u="sng" strike="noStrike" cap="none">
                <a:solidFill>
                  <a:schemeClr val="dk1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ell-being Needs </a:t>
            </a:r>
            <a:r>
              <a:rPr lang="en-GB" sz="18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of Children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cxnSp>
        <p:nvCxnSpPr>
          <p:cNvPr id="121" name="Google Shape;121;p2"/>
          <p:cNvCxnSpPr/>
          <p:nvPr/>
        </p:nvCxnSpPr>
        <p:spPr>
          <a:xfrm rot="10800000" flipH="1">
            <a:off x="7101516" y="1282323"/>
            <a:ext cx="2532678" cy="1199107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646</Words>
  <Application>Microsoft Office PowerPoint</Application>
  <PresentationFormat>Widescreen</PresentationFormat>
  <Paragraphs>38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Comic Sans MS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Clarke (Magor CiW Primary School)</dc:creator>
  <cp:lastModifiedBy>Lisa Clarke</cp:lastModifiedBy>
  <cp:revision>1</cp:revision>
  <dcterms:created xsi:type="dcterms:W3CDTF">2021-09-30T10:19:30Z</dcterms:created>
  <dcterms:modified xsi:type="dcterms:W3CDTF">2025-01-07T09:32:22Z</dcterms:modified>
</cp:coreProperties>
</file>